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340" r:id="rId3"/>
    <p:sldId id="365" r:id="rId4"/>
    <p:sldId id="373" r:id="rId5"/>
    <p:sldId id="366" r:id="rId6"/>
    <p:sldId id="334" r:id="rId7"/>
    <p:sldId id="339" r:id="rId8"/>
    <p:sldId id="370" r:id="rId9"/>
    <p:sldId id="341" r:id="rId10"/>
    <p:sldId id="335" r:id="rId11"/>
    <p:sldId id="336" r:id="rId12"/>
    <p:sldId id="337" r:id="rId13"/>
    <p:sldId id="343" r:id="rId14"/>
    <p:sldId id="342" r:id="rId15"/>
    <p:sldId id="338" r:id="rId16"/>
    <p:sldId id="344" r:id="rId17"/>
    <p:sldId id="345" r:id="rId18"/>
    <p:sldId id="349" r:id="rId19"/>
    <p:sldId id="346" r:id="rId20"/>
    <p:sldId id="347" r:id="rId21"/>
    <p:sldId id="348" r:id="rId22"/>
    <p:sldId id="350" r:id="rId23"/>
    <p:sldId id="351" r:id="rId24"/>
    <p:sldId id="352" r:id="rId25"/>
    <p:sldId id="353" r:id="rId26"/>
    <p:sldId id="354" r:id="rId27"/>
    <p:sldId id="356" r:id="rId28"/>
    <p:sldId id="355" r:id="rId29"/>
    <p:sldId id="357" r:id="rId30"/>
    <p:sldId id="361" r:id="rId31"/>
    <p:sldId id="362" r:id="rId32"/>
    <p:sldId id="358" r:id="rId33"/>
    <p:sldId id="359" r:id="rId34"/>
    <p:sldId id="360" r:id="rId35"/>
    <p:sldId id="371" r:id="rId36"/>
    <p:sldId id="372" r:id="rId37"/>
    <p:sldId id="36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FFD579"/>
    <a:srgbClr val="2E3B4B"/>
    <a:srgbClr val="A325BE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77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(in general) are things that are done BY a program TO an object</a:t>
            </a:r>
          </a:p>
          <a:p>
            <a:r>
              <a:rPr lang="en-US" dirty="0"/>
              <a:t>methods (in general) are things that are done BY an OBJECT TO or ABOUT itself</a:t>
            </a:r>
          </a:p>
          <a:p>
            <a:r>
              <a:rPr lang="en-US" dirty="0"/>
              <a:t>there are some things that “feel like” they should be methods, and others feel fine as functions</a:t>
            </a:r>
          </a:p>
          <a:p>
            <a:r>
              <a:rPr lang="en-US" dirty="0"/>
              <a:t>the difference is subtle, but let’s try to wrap out heads around it by thinking about it in terms of the real world</a:t>
            </a:r>
          </a:p>
          <a:p>
            <a:endParaRPr lang="en-US" dirty="0"/>
          </a:p>
          <a:p>
            <a:r>
              <a:rPr lang="en-US" dirty="0"/>
              <a:t>describe what someone is wearing (function)</a:t>
            </a:r>
          </a:p>
          <a:p>
            <a:r>
              <a:rPr lang="en-US" dirty="0"/>
              <a:t>tell me what’s in someone’s pocket (method)</a:t>
            </a:r>
          </a:p>
          <a:p>
            <a:r>
              <a:rPr lang="en-US" dirty="0"/>
              <a:t>make a circle around someone (function)</a:t>
            </a:r>
          </a:p>
          <a:p>
            <a:r>
              <a:rPr lang="en-US" dirty="0"/>
              <a:t>move someone’s chair somewhere else in the room (method)</a:t>
            </a:r>
          </a:p>
          <a:p>
            <a:r>
              <a:rPr lang="en-US" dirty="0"/>
              <a:t>get someone to sing the ABC’s (method)</a:t>
            </a:r>
          </a:p>
          <a:p>
            <a:r>
              <a:rPr lang="en-US" dirty="0"/>
              <a:t>class: put yourselves in order from tallest to shortest (could be either!)</a:t>
            </a:r>
          </a:p>
          <a:p>
            <a:endParaRPr lang="en-US" dirty="0"/>
          </a:p>
          <a:p>
            <a:r>
              <a:rPr lang="en-US" dirty="0"/>
              <a:t>Can you come up with other things that are probably better as methods than functions?</a:t>
            </a:r>
          </a:p>
          <a:p>
            <a:endParaRPr lang="en-US" dirty="0"/>
          </a:p>
          <a:p>
            <a:r>
              <a:rPr lang="en-US" dirty="0"/>
              <a:t>Are you starting to get a sense for an object’s “personal space”?</a:t>
            </a:r>
          </a:p>
          <a:p>
            <a:endParaRPr lang="en-US" dirty="0"/>
          </a:p>
          <a:p>
            <a:r>
              <a:rPr lang="en-US" dirty="0"/>
              <a:t>Good guideline: if it’s something an object could reasonably do for itself, it should (i.e. it should be a method, not a function)</a:t>
            </a:r>
          </a:p>
          <a:p>
            <a:r>
              <a:rPr lang="en-US" dirty="0"/>
              <a:t>If it changes anything about the object</a:t>
            </a:r>
          </a:p>
          <a:p>
            <a:r>
              <a:rPr lang="en-US" dirty="0"/>
              <a:t>Methods belong to the object, and they can access everything inside the object</a:t>
            </a:r>
          </a:p>
          <a:p>
            <a:r>
              <a:rPr lang="en-US" dirty="0"/>
              <a:t>When that thing needs to be done, you ask politely (i.e. call the method)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away from our playlist example and look at something a little simpler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3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13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0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21</a:t>
            </a:r>
            <a:br>
              <a:rPr lang="en-US" dirty="0"/>
            </a:br>
            <a:r>
              <a:rPr lang="en-US" sz="4400" dirty="0"/>
              <a:t>Classes Pt. 1</a:t>
            </a:r>
            <a:br>
              <a:rPr lang="en-US" sz="4400" dirty="0"/>
            </a:br>
            <a:r>
              <a:rPr lang="en-US" sz="2400" dirty="0"/>
              <a:t>Attributes and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RECAP: using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CC25752-679E-D945-BA60-D090C5F2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/>
        </p:blipFill>
        <p:spPr>
          <a:xfrm>
            <a:off x="1542793" y="1727086"/>
            <a:ext cx="6365711" cy="4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9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71293C-83F1-014E-BA73-D95ED8C1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89794"/>
            <a:ext cx="8229600" cy="3697611"/>
          </a:xfrm>
        </p:spPr>
      </p:pic>
      <p:grpSp>
        <p:nvGrpSpPr>
          <p:cNvPr id="4" name="Group 3"/>
          <p:cNvGrpSpPr/>
          <p:nvPr/>
        </p:nvGrpSpPr>
        <p:grpSpPr>
          <a:xfrm>
            <a:off x="2998643" y="1263241"/>
            <a:ext cx="3065725" cy="2314613"/>
            <a:chOff x="-1446310" y="2849670"/>
            <a:chExt cx="3065725" cy="2314613"/>
          </a:xfrm>
        </p:grpSpPr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rot="900000" flipH="1">
              <a:off x="-1446310" y="3040824"/>
              <a:ext cx="2462362" cy="2123459"/>
            </a:xfrm>
            <a:prstGeom prst="circularArrow">
              <a:avLst>
                <a:gd name="adj1" fmla="val 1923"/>
                <a:gd name="adj2" fmla="val 709698"/>
                <a:gd name="adj3" fmla="val 20840402"/>
                <a:gd name="adj4" fmla="val 16468499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-27190" y="2849670"/>
              <a:ext cx="1646605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feels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little funny</a:t>
              </a:r>
              <a:r>
                <a:rPr lang="mr-IN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6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Compare this with other operations we can perform on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; what do you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notice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44020" r="37250" b="46970"/>
          <a:stretch/>
        </p:blipFill>
        <p:spPr>
          <a:xfrm>
            <a:off x="620293" y="2763664"/>
            <a:ext cx="3968496" cy="38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728521" y="3234201"/>
            <a:ext cx="3090672" cy="4206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15295" y="3786285"/>
            <a:ext cx="3587946" cy="389743"/>
            <a:chOff x="1441254" y="4572000"/>
            <a:chExt cx="3587946" cy="389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3106A-EB07-1340-A9D8-93561904E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00" t="47431" r="43750" b="44890"/>
            <a:stretch/>
          </p:blipFill>
          <p:spPr>
            <a:xfrm>
              <a:off x="1572768" y="4572000"/>
              <a:ext cx="3456432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D3EC15-3247-FB43-8A66-9F7D03251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0" t="44020" r="77288" b="46970"/>
            <a:stretch/>
          </p:blipFill>
          <p:spPr>
            <a:xfrm>
              <a:off x="1441254" y="4577695"/>
              <a:ext cx="1039618" cy="38404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50" t="54282" r="40750" b="34706"/>
          <a:stretch/>
        </p:blipFill>
        <p:spPr>
          <a:xfrm>
            <a:off x="3389874" y="4341021"/>
            <a:ext cx="2121408" cy="384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0" t="55868" r="44751" b="34857"/>
          <a:stretch/>
        </p:blipFill>
        <p:spPr>
          <a:xfrm>
            <a:off x="5439446" y="2875325"/>
            <a:ext cx="2480518" cy="326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55405" r="56250" b="34107"/>
          <a:stretch/>
        </p:blipFill>
        <p:spPr>
          <a:xfrm>
            <a:off x="4970077" y="3331937"/>
            <a:ext cx="256032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00" t="44554" r="65250" b="47092"/>
          <a:stretch/>
        </p:blipFill>
        <p:spPr>
          <a:xfrm>
            <a:off x="5252791" y="3786285"/>
            <a:ext cx="1883664" cy="365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 what’s the difference between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a </a:t>
            </a:r>
            <a:r>
              <a:rPr lang="en-US" b="1" dirty="0">
                <a:latin typeface="Courier" pitchFamily="2" charset="0"/>
              </a:rPr>
              <a:t>function</a:t>
            </a:r>
            <a:r>
              <a:rPr lang="en-US" dirty="0"/>
              <a:t> and a </a:t>
            </a:r>
            <a:r>
              <a:rPr lang="en-US" b="1" dirty="0">
                <a:latin typeface="Courier" pitchFamily="2" charset="0"/>
              </a:rPr>
              <a:t>method</a:t>
            </a:r>
            <a:r>
              <a:rPr lang="en-US" dirty="0"/>
              <a:t>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6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55E6-13FA-E846-ACA9-98AB1EAD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39AC1-E200-C64B-883E-917E05E16425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courtesy: https://data-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flair.training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/blogs/python-method-vs-function/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0058731-C90F-9B42-8DF9-387ABC59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02" y="1721502"/>
            <a:ext cx="8233997" cy="43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Back to the </a:t>
            </a:r>
            <a:r>
              <a:rPr lang="en-US" b="1" dirty="0">
                <a:latin typeface="Courier" pitchFamily="2" charset="0"/>
              </a:rPr>
              <a:t>playlist</a:t>
            </a:r>
            <a:r>
              <a:rPr lang="en-US" dirty="0"/>
              <a:t>: what we want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be able to ask a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Song</a:t>
            </a:r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 to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print()</a:t>
            </a:r>
            <a:r>
              <a:rPr lang="en-US" dirty="0">
                <a:latin typeface="Arial Hebrew" charset="-79"/>
                <a:ea typeface="Arial Hebrew" charset="-79"/>
                <a:cs typeface="Arial Hebrew" charset="-79"/>
              </a:rPr>
              <a:t> or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play()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itself (since it already has access to all the information)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That way we don’t have to waste 			   time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passing everything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from 			       function to function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To do this, we’ll need a way to 			      combine functions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methods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 			              and variables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attributes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b="1" dirty="0">
                <a:latin typeface="Courier" pitchFamily="2" charset="0"/>
                <a:ea typeface="Arial" charset="0"/>
                <a:cs typeface="Arial" charset="0"/>
              </a:rPr>
              <a:t>classes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707" y="2218545"/>
            <a:ext cx="3390310" cy="45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93AA-25DD-0948-8D86-AD50A64B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3E1-943F-5E4B-85AF-55EE2495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1137683" y="1614377"/>
            <a:ext cx="686863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might 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71" y="1600200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80CC16-152A-B747-A6EA-9BAB9800BFFF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C95C-6FCE-0640-9D1D-2CA815DB5FD2}"/>
              </a:ext>
            </a:extLst>
          </p:cNvPr>
          <p:cNvSpPr/>
          <p:nvPr/>
        </p:nvSpPr>
        <p:spPr>
          <a:xfrm>
            <a:off x="3708400" y="375073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71" y="1600200"/>
            <a:ext cx="6310058" cy="487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A28DD-9B67-0946-9661-6C31EBC78E3E}"/>
              </a:ext>
            </a:extLst>
          </p:cNvPr>
          <p:cNvSpPr txBox="1"/>
          <p:nvPr/>
        </p:nvSpPr>
        <p:spPr>
          <a:xfrm>
            <a:off x="2475914" y="6114066"/>
            <a:ext cx="4323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we need to build it a </a:t>
            </a:r>
            <a:r>
              <a:rPr lang="en-US" sz="2400" b="1" dirty="0">
                <a:solidFill>
                  <a:srgbClr val="003470"/>
                </a:solidFill>
              </a:rPr>
              <a:t>blueprint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D2478-6451-074D-BECB-66F52BF7C80A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37B79-59FC-F548-BA6B-E88FEC8A7BBB}"/>
              </a:ext>
            </a:extLst>
          </p:cNvPr>
          <p:cNvSpPr/>
          <p:nvPr/>
        </p:nvSpPr>
        <p:spPr>
          <a:xfrm>
            <a:off x="3676636" y="375885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B33302-0B04-644A-8553-8309F2033E43}"/>
              </a:ext>
            </a:extLst>
          </p:cNvPr>
          <p:cNvGrpSpPr/>
          <p:nvPr/>
        </p:nvGrpSpPr>
        <p:grpSpPr>
          <a:xfrm>
            <a:off x="3550488" y="2819815"/>
            <a:ext cx="2838889" cy="2422901"/>
            <a:chOff x="2544481" y="2569323"/>
            <a:chExt cx="2838889" cy="24229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792B5-E834-E245-A869-900A067975F0}"/>
                </a:ext>
              </a:extLst>
            </p:cNvPr>
            <p:cNvGrpSpPr/>
            <p:nvPr/>
          </p:nvGrpSpPr>
          <p:grpSpPr>
            <a:xfrm>
              <a:off x="2774514" y="2569323"/>
              <a:ext cx="2186164" cy="1439249"/>
              <a:chOff x="1691558" y="2135869"/>
              <a:chExt cx="2186164" cy="14392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15121-4479-AC49-80BE-DA756DD4890F}"/>
                  </a:ext>
                </a:extLst>
              </p:cNvPr>
              <p:cNvSpPr txBox="1"/>
              <p:nvPr/>
            </p:nvSpPr>
            <p:spPr>
              <a:xfrm>
                <a:off x="2439508" y="2497900"/>
                <a:ext cx="1438214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python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doesn’t know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how to do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any of this</a:t>
                </a: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A10E7FB3-0A34-3C46-93E5-68545A919115}"/>
                  </a:ext>
                </a:extLst>
              </p:cNvPr>
              <p:cNvSpPr/>
              <p:nvPr/>
            </p:nvSpPr>
            <p:spPr>
              <a:xfrm rot="15123650" flipV="1">
                <a:off x="1694461" y="2132966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65949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154E01B-A7F3-1548-B8FD-6E763D5202C4}"/>
                </a:ext>
              </a:extLst>
            </p:cNvPr>
            <p:cNvSpPr/>
            <p:nvPr/>
          </p:nvSpPr>
          <p:spPr>
            <a:xfrm rot="6476350">
              <a:off x="2547384" y="2966914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C06E2C53-60DD-9A45-9085-B49CE43D48DC}"/>
                </a:ext>
              </a:extLst>
            </p:cNvPr>
            <p:cNvSpPr/>
            <p:nvPr/>
          </p:nvSpPr>
          <p:spPr>
            <a:xfrm rot="21435102">
              <a:off x="4183873" y="378692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24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way to build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given # sides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971" y="1600200"/>
            <a:ext cx="6310058" cy="4876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F0461-9EA2-4C42-85E3-F86565106E8C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8D4CD-C03D-B54F-97B0-B52B8556753D}"/>
              </a:ext>
            </a:extLst>
          </p:cNvPr>
          <p:cNvSpPr/>
          <p:nvPr/>
        </p:nvSpPr>
        <p:spPr>
          <a:xfrm>
            <a:off x="3676636" y="375885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9A6DCD-0993-6E4B-8FE6-004F90FE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2405269" y="2675467"/>
            <a:ext cx="1472463" cy="7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896BD-627F-F240-BE13-2C8CB3E7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F220E-27F9-A242-940B-9AF41323C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Midterm is over, you made it!</a:t>
            </a:r>
          </a:p>
          <a:p>
            <a:pPr lvl="1"/>
            <a:r>
              <a:rPr lang="en-US" dirty="0"/>
              <a:t>Don’t panic if you forgot to hit “Submit”; Moodle auto-submitted anything that was still underway at 9am this morning* </a:t>
            </a:r>
          </a:p>
          <a:p>
            <a:pPr lvl="1"/>
            <a:r>
              <a:rPr lang="en-US" dirty="0"/>
              <a:t>Grading will happen over the next week or two, returned via Moodle</a:t>
            </a:r>
          </a:p>
          <a:p>
            <a:pPr lvl="1"/>
            <a:endParaRPr lang="en-US" dirty="0"/>
          </a:p>
          <a:p>
            <a:r>
              <a:rPr lang="en-US" dirty="0"/>
              <a:t>A big welcome to </a:t>
            </a:r>
            <a:r>
              <a:rPr lang="en-US" dirty="0" err="1"/>
              <a:t>Somil</a:t>
            </a:r>
            <a:r>
              <a:rPr lang="en-US" dirty="0"/>
              <a:t> Gupta!</a:t>
            </a:r>
          </a:p>
          <a:p>
            <a:pPr lvl="1"/>
            <a:r>
              <a:rPr lang="en-US" dirty="0"/>
              <a:t>UMass MS candidate in NLP</a:t>
            </a:r>
          </a:p>
          <a:p>
            <a:pPr lvl="1"/>
            <a:r>
              <a:rPr lang="en-US" dirty="0"/>
              <a:t>Prior work at Amazon and Google</a:t>
            </a:r>
          </a:p>
          <a:p>
            <a:pPr lvl="1"/>
            <a:r>
              <a:rPr lang="en-US" dirty="0"/>
              <a:t>Will be working with us to provide</a:t>
            </a:r>
            <a:br>
              <a:rPr lang="en-US" dirty="0"/>
            </a:br>
            <a:r>
              <a:rPr lang="en-US" dirty="0"/>
              <a:t>feedback on assignments beginning</a:t>
            </a:r>
            <a:br>
              <a:rPr lang="en-US" dirty="0"/>
            </a:br>
            <a:r>
              <a:rPr lang="en-US" dirty="0"/>
              <a:t>with A4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79B96-1A5D-BB4A-BD42-32D5F213CB9F}"/>
              </a:ext>
            </a:extLst>
          </p:cNvPr>
          <p:cNvSpPr txBox="1"/>
          <p:nvPr/>
        </p:nvSpPr>
        <p:spPr>
          <a:xfrm>
            <a:off x="6785662" y="381000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*unless you have extended time</a:t>
            </a:r>
          </a:p>
        </p:txBody>
      </p:sp>
      <p:pic>
        <p:nvPicPr>
          <p:cNvPr id="1026" name="Picture 2" descr="Somil Gupta">
            <a:extLst>
              <a:ext uri="{FF2B5EF4-FFF2-40B4-BE49-F238E27FC236}">
                <a16:creationId xmlns:a16="http://schemas.microsoft.com/office/drawing/2014/main" id="{A385E38C-E669-7047-834E-EE252900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30" y="3877938"/>
            <a:ext cx="2389742" cy="2389742"/>
          </a:xfrm>
          <a:prstGeom prst="ellipse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 be able to .</a:t>
            </a:r>
            <a:r>
              <a:rPr lang="en-US" b="1" dirty="0">
                <a:latin typeface="Courier" pitchFamily="2" charset="0"/>
              </a:rPr>
              <a:t>roll()</a:t>
            </a:r>
            <a:r>
              <a:rPr lang="en-US" dirty="0"/>
              <a:t> them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83E4368-A200-554F-87A7-26851F71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971" y="1600200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F8CC5-598E-D64D-9940-5B03ED78AB97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65A75-E89C-DA44-ADAE-C52A244C2392}"/>
              </a:ext>
            </a:extLst>
          </p:cNvPr>
          <p:cNvSpPr/>
          <p:nvPr/>
        </p:nvSpPr>
        <p:spPr>
          <a:xfrm>
            <a:off x="3676636" y="375885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300710-DB2A-6542-BD9B-238AACB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44264" r="64189" b="42889"/>
          <a:stretch/>
        </p:blipFill>
        <p:spPr>
          <a:xfrm>
            <a:off x="2405269" y="3758857"/>
            <a:ext cx="1271367" cy="6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2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to be able to .</a:t>
            </a:r>
            <a:r>
              <a:rPr lang="en-US" b="1" dirty="0" err="1">
                <a:latin typeface="Courier" pitchFamily="2" charset="0"/>
              </a:rPr>
              <a:t>getValue</a:t>
            </a:r>
            <a:r>
              <a:rPr lang="en-US" b="1" dirty="0">
                <a:latin typeface="Courier" pitchFamily="2" charset="0"/>
              </a:rPr>
              <a:t>()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A64D5BE-8B4B-8143-A687-23C41532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971" y="1600200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CBFAA1-DA50-A647-A80B-486EC67066F5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3281C-69F0-1B4B-BFF2-30CBEC782EAB}"/>
              </a:ext>
            </a:extLst>
          </p:cNvPr>
          <p:cNvSpPr/>
          <p:nvPr/>
        </p:nvSpPr>
        <p:spPr>
          <a:xfrm>
            <a:off x="3676636" y="375885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CD90E10-0A24-CE4A-9BDD-15C9094A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3" t="66478" r="12194" b="19906"/>
          <a:stretch/>
        </p:blipFill>
        <p:spPr>
          <a:xfrm>
            <a:off x="5208103" y="4842247"/>
            <a:ext cx="1749287" cy="6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40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1675445" y="1657351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0F2168A-CE4B-9849-93AA-D64575D7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1675445" y="1657351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1A0B9B-D069-1C4A-B8F5-E5C1606F07EC}"/>
              </a:ext>
            </a:extLst>
          </p:cNvPr>
          <p:cNvGrpSpPr/>
          <p:nvPr/>
        </p:nvGrpSpPr>
        <p:grpSpPr>
          <a:xfrm>
            <a:off x="2006997" y="2292087"/>
            <a:ext cx="2359365" cy="1426133"/>
            <a:chOff x="2006997" y="2292087"/>
            <a:chExt cx="2359365" cy="1426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>
              <a:off x="2006997" y="229208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num_sides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306F1D76-29A6-D344-82E2-B6407D5ED4EE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F91BBA-5150-6342-A14C-6C7AE47CD71E}"/>
              </a:ext>
            </a:extLst>
          </p:cNvPr>
          <p:cNvGrpSpPr/>
          <p:nvPr/>
        </p:nvGrpSpPr>
        <p:grpSpPr>
          <a:xfrm>
            <a:off x="1945382" y="1941945"/>
            <a:ext cx="3110824" cy="1426133"/>
            <a:chOff x="1446923" y="2292087"/>
            <a:chExt cx="3110824" cy="1426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>
              <a:off x="1446923" y="2292087"/>
              <a:ext cx="2581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current_value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CB4C211-CD1F-6A4A-9C15-57D807683FE8}"/>
                </a:ext>
              </a:extLst>
            </p:cNvPr>
            <p:cNvSpPr/>
            <p:nvPr/>
          </p:nvSpPr>
          <p:spPr>
            <a:xfrm rot="21435102">
              <a:off x="3358250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0299B62-9E89-294A-8ECF-12130BCC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1675445" y="1657351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2505456" y="6550223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33B6B4-D078-6F41-A925-1AAD7CACE36F}"/>
              </a:ext>
            </a:extLst>
          </p:cNvPr>
          <p:cNvGrpSpPr/>
          <p:nvPr/>
        </p:nvGrpSpPr>
        <p:grpSpPr>
          <a:xfrm>
            <a:off x="2441569" y="3139226"/>
            <a:ext cx="1343621" cy="1290738"/>
            <a:chOff x="2441569" y="3139226"/>
            <a:chExt cx="1343621" cy="1290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 rot="16200000">
              <a:off x="2027033" y="3553762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roll()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36C7-7738-BF44-9CCC-8D81F143976B}"/>
                </a:ext>
              </a:extLst>
            </p:cNvPr>
            <p:cNvCxnSpPr>
              <a:cxnSpLocks/>
            </p:cNvCxnSpPr>
            <p:nvPr/>
          </p:nvCxnSpPr>
          <p:spPr>
            <a:xfrm>
              <a:off x="2903235" y="3869586"/>
              <a:ext cx="88195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0D12AB-FF9D-7842-A5D8-AFF95E66E4DC}"/>
              </a:ext>
            </a:extLst>
          </p:cNvPr>
          <p:cNvGrpSpPr/>
          <p:nvPr/>
        </p:nvGrpSpPr>
        <p:grpSpPr>
          <a:xfrm>
            <a:off x="2030228" y="2890837"/>
            <a:ext cx="1754962" cy="2212465"/>
            <a:chOff x="2030228" y="2890837"/>
            <a:chExt cx="1754962" cy="22124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 rot="16200000">
              <a:off x="1154828" y="376623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get_value</a:t>
              </a:r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EBDC4-32F5-C949-9434-6A78E6A4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3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blueprint, </a:t>
            </a:r>
            <a:r>
              <a:rPr lang="en-US" b="1" dirty="0"/>
              <a:t>replication</a:t>
            </a:r>
            <a:r>
              <a:rPr lang="en-US" dirty="0"/>
              <a:t> is easy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130" y="978194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800"/>
          </a:xfrm>
        </p:spPr>
      </p:pic>
      <p:sp>
        <p:nvSpPr>
          <p:cNvPr id="3" name="Down Arrow Callout 2">
            <a:extLst>
              <a:ext uri="{FF2B5EF4-FFF2-40B4-BE49-F238E27FC236}">
                <a16:creationId xmlns:a16="http://schemas.microsoft.com/office/drawing/2014/main" id="{88DB76DD-6FD0-BA4F-A977-36BEE68B84B1}"/>
              </a:ext>
            </a:extLst>
          </p:cNvPr>
          <p:cNvSpPr/>
          <p:nvPr/>
        </p:nvSpPr>
        <p:spPr>
          <a:xfrm>
            <a:off x="2897437" y="1806766"/>
            <a:ext cx="2357609" cy="2093205"/>
          </a:xfrm>
          <a:prstGeom prst="downArrowCallout">
            <a:avLst>
              <a:gd name="adj1" fmla="val 25000"/>
              <a:gd name="adj2" fmla="val 25000"/>
              <a:gd name="adj3" fmla="val 18158"/>
              <a:gd name="adj4" fmla="val 64977"/>
            </a:avLst>
          </a:prstGeom>
          <a:solidFill>
            <a:srgbClr val="C0000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Should just be .value</a:t>
            </a:r>
          </a:p>
        </p:txBody>
      </p:sp>
      <p:sp>
        <p:nvSpPr>
          <p:cNvPr id="6" name="Down Arrow Callout 5">
            <a:extLst>
              <a:ext uri="{FF2B5EF4-FFF2-40B4-BE49-F238E27FC236}">
                <a16:creationId xmlns:a16="http://schemas.microsoft.com/office/drawing/2014/main" id="{84C8BB35-6507-6C4C-949C-61EC6061D344}"/>
              </a:ext>
            </a:extLst>
          </p:cNvPr>
          <p:cNvSpPr/>
          <p:nvPr/>
        </p:nvSpPr>
        <p:spPr>
          <a:xfrm>
            <a:off x="5430996" y="2510010"/>
            <a:ext cx="2357609" cy="2093205"/>
          </a:xfrm>
          <a:prstGeom prst="downArrowCallout">
            <a:avLst>
              <a:gd name="adj1" fmla="val 25000"/>
              <a:gd name="adj2" fmla="val 25000"/>
              <a:gd name="adj3" fmla="val 18158"/>
              <a:gd name="adj4" fmla="val 64977"/>
            </a:avLst>
          </a:prstGeom>
          <a:solidFill>
            <a:srgbClr val="C00000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Should be </a:t>
            </a:r>
            <a:r>
              <a:rPr lang="en-US" dirty="0" err="1">
                <a:solidFill>
                  <a:schemeClr val="bg1"/>
                </a:solidFill>
              </a:rPr>
              <a:t>self.num_sides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are defined using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102818-B688-E44E-98FB-8612EA66EEE5}"/>
              </a:ext>
            </a:extLst>
          </p:cNvPr>
          <p:cNvGrpSpPr/>
          <p:nvPr/>
        </p:nvGrpSpPr>
        <p:grpSpPr>
          <a:xfrm>
            <a:off x="257116" y="2433822"/>
            <a:ext cx="2390535" cy="2200709"/>
            <a:chOff x="-63971" y="2401177"/>
            <a:chExt cx="2390535" cy="220070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A6BFB7-4216-034C-A36F-0E471F48F95C}"/>
                </a:ext>
              </a:extLst>
            </p:cNvPr>
            <p:cNvSpPr txBox="1"/>
            <p:nvPr/>
          </p:nvSpPr>
          <p:spPr>
            <a:xfrm>
              <a:off x="-63971" y="3524668"/>
              <a:ext cx="13821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convention: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class names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start with a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capital letter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A1683779-CE1A-9E46-9F28-A423DDB519F5}"/>
                </a:ext>
              </a:extLst>
            </p:cNvPr>
            <p:cNvSpPr/>
            <p:nvPr/>
          </p:nvSpPr>
          <p:spPr>
            <a:xfrm rot="1590768" flipV="1">
              <a:off x="778142" y="2401177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" t="30881" r="76955" b="64396"/>
          <a:stretch/>
        </p:blipFill>
        <p:spPr>
          <a:xfrm>
            <a:off x="1639225" y="3106168"/>
            <a:ext cx="1103975" cy="2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need a </a:t>
            </a:r>
            <a:r>
              <a:rPr lang="en-US" b="1" dirty="0">
                <a:latin typeface="Courier" pitchFamily="2" charset="0"/>
              </a:rPr>
              <a:t>constructor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ED002A-BCB1-6540-96BC-A97062818114}"/>
              </a:ext>
            </a:extLst>
          </p:cNvPr>
          <p:cNvGrpSpPr/>
          <p:nvPr/>
        </p:nvGrpSpPr>
        <p:grpSpPr>
          <a:xfrm>
            <a:off x="225447" y="3329533"/>
            <a:ext cx="2325944" cy="1980606"/>
            <a:chOff x="-856739" y="2274132"/>
            <a:chExt cx="2325944" cy="19806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EBC33C-E5B8-4F43-985A-DA1C7BD563D9}"/>
                </a:ext>
              </a:extLst>
            </p:cNvPr>
            <p:cNvSpPr txBox="1"/>
            <p:nvPr/>
          </p:nvSpPr>
          <p:spPr>
            <a:xfrm>
              <a:off x="-856739" y="2931299"/>
              <a:ext cx="143821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python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constructors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are always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called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__</a:t>
              </a:r>
              <a:r>
                <a:rPr lang="en-US" sz="1600" b="1" dirty="0" err="1">
                  <a:solidFill>
                    <a:srgbClr val="003470"/>
                  </a:solidFill>
                  <a:latin typeface="Courier" pitchFamily="2" charset="0"/>
                </a:rPr>
                <a:t>init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__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7D48C431-0527-6941-8E05-F1E2C8735745}"/>
                </a:ext>
              </a:extLst>
            </p:cNvPr>
            <p:cNvSpPr/>
            <p:nvPr/>
          </p:nvSpPr>
          <p:spPr>
            <a:xfrm rot="16434304">
              <a:off x="-82964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1" t="35461" r="39098" b="47937"/>
          <a:stretch/>
        </p:blipFill>
        <p:spPr>
          <a:xfrm>
            <a:off x="2101026" y="3329533"/>
            <a:ext cx="3210870" cy="8096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458181-9CE0-DE40-B029-4B798E05A4B3}"/>
              </a:ext>
            </a:extLst>
          </p:cNvPr>
          <p:cNvGrpSpPr/>
          <p:nvPr/>
        </p:nvGrpSpPr>
        <p:grpSpPr>
          <a:xfrm>
            <a:off x="4100736" y="2249127"/>
            <a:ext cx="2270915" cy="1548422"/>
            <a:chOff x="-2106159" y="2825000"/>
            <a:chExt cx="2270915" cy="154842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B6D9C8-32C9-0E45-9A09-68039739DB61}"/>
                </a:ext>
              </a:extLst>
            </p:cNvPr>
            <p:cNvSpPr txBox="1"/>
            <p:nvPr/>
          </p:nvSpPr>
          <p:spPr>
            <a:xfrm>
              <a:off x="-1015375" y="3000167"/>
              <a:ext cx="118013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attribute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values get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initialized</a:t>
              </a:r>
              <a:r>
                <a:rPr lang="en-US" sz="1600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here</a:t>
              </a:r>
              <a:endParaRPr lang="en-US" sz="16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941E12D9-A3BB-514D-937C-702323F92EAF}"/>
                </a:ext>
              </a:extLst>
            </p:cNvPr>
            <p:cNvSpPr/>
            <p:nvPr/>
          </p:nvSpPr>
          <p:spPr>
            <a:xfrm rot="4477696">
              <a:off x="-2102411" y="2821252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414811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86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ined inside the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sp>
        <p:nvSpPr>
          <p:cNvPr id="3" name="Left Bracket 2">
            <a:extLst>
              <a:ext uri="{FF2B5EF4-FFF2-40B4-BE49-F238E27FC236}">
                <a16:creationId xmlns:a16="http://schemas.microsoft.com/office/drawing/2014/main" id="{1F71F7B0-F04C-FB4C-B47B-8F6E50DA78B7}"/>
              </a:ext>
            </a:extLst>
          </p:cNvPr>
          <p:cNvSpPr/>
          <p:nvPr/>
        </p:nvSpPr>
        <p:spPr>
          <a:xfrm>
            <a:off x="1710267" y="3386666"/>
            <a:ext cx="186266" cy="2116667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9BDA22-A224-D847-9BE0-F698187DCC7C}"/>
              </a:ext>
            </a:extLst>
          </p:cNvPr>
          <p:cNvGrpSpPr/>
          <p:nvPr/>
        </p:nvGrpSpPr>
        <p:grpSpPr>
          <a:xfrm>
            <a:off x="409373" y="4157804"/>
            <a:ext cx="1547485" cy="1119466"/>
            <a:chOff x="-523418" y="2687912"/>
            <a:chExt cx="1547485" cy="11194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91C86-C0A2-DB45-AA96-B34C92BB01A6}"/>
                </a:ext>
              </a:extLst>
            </p:cNvPr>
            <p:cNvSpPr txBox="1"/>
            <p:nvPr/>
          </p:nvSpPr>
          <p:spPr>
            <a:xfrm>
              <a:off x="-523418" y="3175343"/>
              <a:ext cx="9701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nicely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indented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C738F0CF-E998-E146-9333-E6BB6D3806BA}"/>
                </a:ext>
              </a:extLst>
            </p:cNvPr>
            <p:cNvSpPr/>
            <p:nvPr/>
          </p:nvSpPr>
          <p:spPr>
            <a:xfrm rot="16434304">
              <a:off x="-98108" y="2685202"/>
              <a:ext cx="1119466" cy="112488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36632" r="19035" b="16734"/>
          <a:stretch/>
        </p:blipFill>
        <p:spPr>
          <a:xfrm>
            <a:off x="2073105" y="3386666"/>
            <a:ext cx="4599921" cy="22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1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2/2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FBB0812-5108-3A46-8DD6-00AFB32AD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43"/>
          <a:stretch/>
        </p:blipFill>
        <p:spPr>
          <a:xfrm>
            <a:off x="457200" y="2383179"/>
            <a:ext cx="4191000" cy="349605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5104D7B-EB8D-A843-8EC2-F1AC0334C6C2}"/>
              </a:ext>
            </a:extLst>
          </p:cNvPr>
          <p:cNvSpPr txBox="1">
            <a:spLocks/>
          </p:cNvSpPr>
          <p:nvPr/>
        </p:nvSpPr>
        <p:spPr>
          <a:xfrm>
            <a:off x="4648200" y="1673352"/>
            <a:ext cx="4038600" cy="471830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Lucida Grande"/>
              <a:buChar char="-"/>
              <a:defRPr sz="20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charset="2"/>
              <a:buChar char=""/>
              <a:defRPr sz="18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Tx/>
              <a:buSzTx/>
              <a:buFontTx/>
              <a:buNone/>
              <a:defRPr/>
            </a:pPr>
            <a:endParaRPr lang="en-US" dirty="0"/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/>
              <a:t>Presentation of the </a:t>
            </a:r>
            <a:endParaRPr lang="en-US" b="1" dirty="0">
              <a:solidFill>
                <a:srgbClr val="4172A3"/>
              </a:solidFill>
            </a:endParaRP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b="1" dirty="0"/>
              <a:t>CS Major &amp; Minor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en-US" dirty="0"/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/>
              <a:t>Thursday 10/29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/>
              <a:t>11:30am – 1:30pm EST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endParaRPr lang="en-US" dirty="0"/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/>
              <a:t>Zoom link posted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dirty="0"/>
              <a:t>to Discord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C71AFE9C-C544-6A4A-B6D7-7BDE592858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0"/>
          <a:stretch/>
        </p:blipFill>
        <p:spPr>
          <a:xfrm>
            <a:off x="533400" y="1600200"/>
            <a:ext cx="4190999" cy="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61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3657600" y="3364434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41331" r="71912" b="47791"/>
          <a:stretch/>
        </p:blipFill>
        <p:spPr>
          <a:xfrm>
            <a:off x="2575676" y="3615719"/>
            <a:ext cx="509551" cy="53049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1" t="57215" r="63476" b="38205"/>
          <a:stretch/>
        </p:blipFill>
        <p:spPr>
          <a:xfrm>
            <a:off x="3189930" y="4390516"/>
            <a:ext cx="467670" cy="22336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61799" r="71912" b="32332"/>
          <a:stretch/>
        </p:blipFill>
        <p:spPr>
          <a:xfrm>
            <a:off x="2575676" y="4613880"/>
            <a:ext cx="509551" cy="28618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73251" r="56480" b="21882"/>
          <a:stretch/>
        </p:blipFill>
        <p:spPr>
          <a:xfrm>
            <a:off x="3657600" y="5172292"/>
            <a:ext cx="474650" cy="23732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78686" r="59772" b="16590"/>
          <a:stretch/>
        </p:blipFill>
        <p:spPr>
          <a:xfrm>
            <a:off x="3378394" y="5437538"/>
            <a:ext cx="530491" cy="23034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20736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41331" r="71912" b="47791"/>
          <a:stretch/>
        </p:blipFill>
        <p:spPr>
          <a:xfrm>
            <a:off x="2575676" y="3615719"/>
            <a:ext cx="509551" cy="53049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t="61799" r="71912" b="32332"/>
          <a:stretch/>
        </p:blipFill>
        <p:spPr>
          <a:xfrm>
            <a:off x="2575676" y="4613880"/>
            <a:ext cx="509551" cy="28618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78686" r="59772" b="16590"/>
          <a:stretch/>
        </p:blipFill>
        <p:spPr>
          <a:xfrm>
            <a:off x="3378394" y="5437538"/>
            <a:ext cx="530491" cy="23034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F4BF2-4A53-0F42-B5DF-CB9FF41BB66A}"/>
              </a:ext>
            </a:extLst>
          </p:cNvPr>
          <p:cNvGrpSpPr/>
          <p:nvPr/>
        </p:nvGrpSpPr>
        <p:grpSpPr>
          <a:xfrm rot="5400000" flipV="1">
            <a:off x="3111586" y="1100546"/>
            <a:ext cx="3155002" cy="5887498"/>
            <a:chOff x="-743359" y="1424200"/>
            <a:chExt cx="6509423" cy="73324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53C3DC-7A96-4E4E-A56E-379A6B9600B8}"/>
                </a:ext>
              </a:extLst>
            </p:cNvPr>
            <p:cNvSpPr txBox="1"/>
            <p:nvPr/>
          </p:nvSpPr>
          <p:spPr>
            <a:xfrm rot="16200000">
              <a:off x="-69557" y="5837974"/>
              <a:ext cx="3106837" cy="2730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when attached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to a variable,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self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makes the variable a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"</a:t>
              </a:r>
              <a:r>
                <a:rPr lang="en-US" sz="1600" b="1" dirty="0">
                  <a:solidFill>
                    <a:srgbClr val="003470"/>
                  </a:solidFill>
                </a:rPr>
                <a:t>member</a:t>
              </a:r>
              <a:r>
                <a:rPr lang="en-US" sz="1600" dirty="0">
                  <a:solidFill>
                    <a:srgbClr val="003470"/>
                  </a:solidFill>
                </a:rPr>
                <a:t>” of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object</a:t>
              </a:r>
              <a:endParaRPr lang="en-US" sz="1600" dirty="0">
                <a:solidFill>
                  <a:srgbClr val="003470"/>
                </a:solidFill>
              </a:endParaRP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(i.e.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object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owns it</a:t>
              </a:r>
              <a:r>
                <a:rPr lang="en-US" sz="1600" dirty="0">
                  <a:solidFill>
                    <a:srgbClr val="003470"/>
                  </a:solidFill>
                </a:rPr>
                <a:t>)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987677EE-EFFC-AA48-82A7-13D9CFF9C077}"/>
                </a:ext>
              </a:extLst>
            </p:cNvPr>
            <p:cNvSpPr/>
            <p:nvPr/>
          </p:nvSpPr>
          <p:spPr>
            <a:xfrm rot="20700000" flipV="1">
              <a:off x="-67806" y="2775317"/>
              <a:ext cx="5833870" cy="3760641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529019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ircular Arrow 17">
              <a:extLst>
                <a:ext uri="{FF2B5EF4-FFF2-40B4-BE49-F238E27FC236}">
                  <a16:creationId xmlns:a16="http://schemas.microsoft.com/office/drawing/2014/main" id="{947E5816-DA1C-0B4F-841A-0A33D86ECAFD}"/>
                </a:ext>
              </a:extLst>
            </p:cNvPr>
            <p:cNvSpPr/>
            <p:nvPr/>
          </p:nvSpPr>
          <p:spPr>
            <a:xfrm rot="20262206" flipV="1">
              <a:off x="-743359" y="1424200"/>
              <a:ext cx="5340550" cy="4628509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5764109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6A9E6090-EBC2-5746-B4B6-C1F544328131}"/>
              </a:ext>
            </a:extLst>
          </p:cNvPr>
          <p:cNvSpPr/>
          <p:nvPr/>
        </p:nvSpPr>
        <p:spPr>
          <a:xfrm rot="12600000" flipV="1">
            <a:off x="2771327" y="2939996"/>
            <a:ext cx="3456078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85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3" y="1600200"/>
            <a:ext cx="6785113" cy="4876799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3657600" y="3364434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1" t="57215" r="63476" b="38205"/>
          <a:stretch/>
        </p:blipFill>
        <p:spPr>
          <a:xfrm>
            <a:off x="3189930" y="4390516"/>
            <a:ext cx="467670" cy="22336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73251" r="56480" b="21882"/>
          <a:stretch/>
        </p:blipFill>
        <p:spPr>
          <a:xfrm>
            <a:off x="3657600" y="5172292"/>
            <a:ext cx="474650" cy="23732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3F4BF2-4A53-0F42-B5DF-CB9FF41BB66A}"/>
              </a:ext>
            </a:extLst>
          </p:cNvPr>
          <p:cNvGrpSpPr/>
          <p:nvPr/>
        </p:nvGrpSpPr>
        <p:grpSpPr>
          <a:xfrm rot="5400000" flipV="1">
            <a:off x="3994911" y="1736225"/>
            <a:ext cx="2856266" cy="4490520"/>
            <a:chOff x="-269539" y="2539298"/>
            <a:chExt cx="5893069" cy="55926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53C3DC-7A96-4E4E-A56E-379A6B9600B8}"/>
                </a:ext>
              </a:extLst>
            </p:cNvPr>
            <p:cNvSpPr txBox="1"/>
            <p:nvPr/>
          </p:nvSpPr>
          <p:spPr>
            <a:xfrm rot="16200000">
              <a:off x="-145071" y="5327487"/>
              <a:ext cx="3386335" cy="22225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 method in a class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automatically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gets passed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reference to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object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its first parameter </a:t>
              </a: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35053219-85E0-6A4D-B432-78EE5D7D5661}"/>
                </a:ext>
              </a:extLst>
            </p:cNvPr>
            <p:cNvSpPr/>
            <p:nvPr/>
          </p:nvSpPr>
          <p:spPr>
            <a:xfrm rot="1497048" flipH="1" flipV="1">
              <a:off x="1086084" y="3518624"/>
              <a:ext cx="2162996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987677EE-EFFC-AA48-82A7-13D9CFF9C077}"/>
                </a:ext>
              </a:extLst>
            </p:cNvPr>
            <p:cNvSpPr/>
            <p:nvPr/>
          </p:nvSpPr>
          <p:spPr>
            <a:xfrm rot="20700000" flipV="1">
              <a:off x="-210340" y="2786644"/>
              <a:ext cx="5833870" cy="3095787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ircular Arrow 17">
              <a:extLst>
                <a:ext uri="{FF2B5EF4-FFF2-40B4-BE49-F238E27FC236}">
                  <a16:creationId xmlns:a16="http://schemas.microsoft.com/office/drawing/2014/main" id="{947E5816-DA1C-0B4F-841A-0A33D86ECAFD}"/>
                </a:ext>
              </a:extLst>
            </p:cNvPr>
            <p:cNvSpPr/>
            <p:nvPr/>
          </p:nvSpPr>
          <p:spPr>
            <a:xfrm rot="20262206" flipV="1">
              <a:off x="-269539" y="2539298"/>
              <a:ext cx="4672506" cy="3076830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5682073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43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10523D-725A-BA46-AF18-701E936C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971" y="1600200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65BF03-6C22-074F-8546-671AE917DA87}"/>
              </a:ext>
            </a:extLst>
          </p:cNvPr>
          <p:cNvSpPr/>
          <p:nvPr/>
        </p:nvSpPr>
        <p:spPr>
          <a:xfrm>
            <a:off x="3877733" y="267546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893B-9C5C-1A47-83F4-7A82280ADA71}"/>
              </a:ext>
            </a:extLst>
          </p:cNvPr>
          <p:cNvSpPr/>
          <p:nvPr/>
        </p:nvSpPr>
        <p:spPr>
          <a:xfrm>
            <a:off x="3676636" y="3758857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CF38F5A-E086-F14C-B30D-925D53F7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2405269" y="2675467"/>
            <a:ext cx="1472463" cy="70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this happens </a:t>
            </a:r>
            <a:r>
              <a:rPr lang="en-US" b="1" dirty="0"/>
              <a:t>automatically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1844D-CC41-B541-9923-FDF859A76E65}"/>
              </a:ext>
            </a:extLst>
          </p:cNvPr>
          <p:cNvGrpSpPr/>
          <p:nvPr/>
        </p:nvGrpSpPr>
        <p:grpSpPr>
          <a:xfrm rot="5400000" flipV="1">
            <a:off x="3292003" y="1621019"/>
            <a:ext cx="3770438" cy="4474456"/>
            <a:chOff x="-396691" y="2554426"/>
            <a:chExt cx="7779199" cy="5572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C47D9-BEC8-0742-A0B4-EE1FE15C4DE7}"/>
                </a:ext>
              </a:extLst>
            </p:cNvPr>
            <p:cNvSpPr txBox="1"/>
            <p:nvPr/>
          </p:nvSpPr>
          <p:spPr>
            <a:xfrm rot="16200000">
              <a:off x="442150" y="5551113"/>
              <a:ext cx="3945333" cy="1206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don’t put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self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into any of the method calls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3B99759-96AA-2048-A993-60E28ED2FEF7}"/>
                </a:ext>
              </a:extLst>
            </p:cNvPr>
            <p:cNvSpPr/>
            <p:nvPr/>
          </p:nvSpPr>
          <p:spPr>
            <a:xfrm rot="1497048" flipH="1" flipV="1">
              <a:off x="1086084" y="3349913"/>
              <a:ext cx="216299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12774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4BEF9CB-6B93-AA48-B7A4-A215EB43415F}"/>
                </a:ext>
              </a:extLst>
            </p:cNvPr>
            <p:cNvSpPr/>
            <p:nvPr/>
          </p:nvSpPr>
          <p:spPr>
            <a:xfrm rot="4438084" flipV="1">
              <a:off x="3057459" y="3119698"/>
              <a:ext cx="3521537" cy="5128560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7801088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35AE68F5-EE65-5D4C-B21B-E9DF1B0FE752}"/>
                </a:ext>
              </a:extLst>
            </p:cNvPr>
            <p:cNvSpPr/>
            <p:nvPr/>
          </p:nvSpPr>
          <p:spPr>
            <a:xfrm rot="20262206" flipV="1">
              <a:off x="-396691" y="2554426"/>
              <a:ext cx="4672506" cy="2672219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7080624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18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294-3D0D-F645-AC43-266D19E0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effect is </a:t>
            </a:r>
            <a:r>
              <a:rPr lang="en-US" b="1" dirty="0"/>
              <a:t>really cool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446FF54-2A41-1F42-A3B1-1EEEA80D0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04" t="-3873" r="-6709" b="-69"/>
          <a:stretch/>
        </p:blipFill>
        <p:spPr>
          <a:xfrm>
            <a:off x="993913" y="1411357"/>
            <a:ext cx="7156174" cy="5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8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1B5-3051-5041-B446-2C8EF22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Classy Playlist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85EF5A-2475-3E49-B6F1-32DC3BCA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9075"/>
            <a:ext cx="8229600" cy="34115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16DB8-594F-EA40-B13D-A5C87C3AC33E}"/>
              </a:ext>
            </a:extLst>
          </p:cNvPr>
          <p:cNvSpPr/>
          <p:nvPr/>
        </p:nvSpPr>
        <p:spPr>
          <a:xfrm>
            <a:off x="997527" y="5527686"/>
            <a:ext cx="7148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3470"/>
                </a:solidFill>
              </a:rPr>
              <a:t>repl.it</a:t>
            </a:r>
            <a:r>
              <a:rPr lang="en-US" sz="3200" dirty="0">
                <a:solidFill>
                  <a:srgbClr val="003470"/>
                </a:solidFill>
              </a:rPr>
              <a:t>/@</a:t>
            </a:r>
            <a:r>
              <a:rPr lang="en-US" sz="3200" dirty="0" err="1">
                <a:solidFill>
                  <a:srgbClr val="003470"/>
                </a:solidFill>
              </a:rPr>
              <a:t>JordanCrouser</a:t>
            </a:r>
            <a:r>
              <a:rPr lang="en-US" sz="3200" dirty="0">
                <a:solidFill>
                  <a:srgbClr val="003470"/>
                </a:solidFill>
              </a:rPr>
              <a:t>/</a:t>
            </a:r>
            <a:r>
              <a:rPr lang="en-US" sz="3200" dirty="0" err="1">
                <a:solidFill>
                  <a:srgbClr val="003470"/>
                </a:solidFill>
              </a:rPr>
              <a:t>ClassyPlaylist</a:t>
            </a:r>
            <a:endParaRPr lang="en-US" sz="32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98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come up with?</a:t>
            </a:r>
          </a:p>
          <a:p>
            <a:pPr marL="0" indent="0" algn="ctr"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How does the code compare with your first attempt?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74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A4 recap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Today: Classes pt. 1: attributes and methods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Monday: Classes pt. 2: object-oriented programming</a:t>
            </a:r>
          </a:p>
          <a:p>
            <a:r>
              <a:rPr lang="en-US" dirty="0"/>
              <a:t>Lab: working with classes</a:t>
            </a:r>
          </a:p>
          <a:p>
            <a:r>
              <a:rPr lang="en-US" dirty="0"/>
              <a:t>Wednesday: Classes pt. 3: inheritance</a:t>
            </a:r>
          </a:p>
          <a:p>
            <a:r>
              <a:rPr lang="en-US" dirty="0"/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1580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DC608-8179-064A-BF3B-5F4F9895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24798" y="706616"/>
            <a:ext cx="8479815" cy="5657535"/>
          </a:xfrm>
        </p:spPr>
      </p:pic>
    </p:spTree>
    <p:extLst>
      <p:ext uri="{BB962C8B-B14F-4D97-AF65-F5344CB8AC3E}">
        <p14:creationId xmlns:p14="http://schemas.microsoft.com/office/powerpoint/2010/main" val="130923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Today: Classes pt. 1: attributes and methods</a:t>
            </a:r>
          </a:p>
          <a:p>
            <a:r>
              <a:rPr lang="en-US" dirty="0">
                <a:solidFill>
                  <a:schemeClr val="accent1"/>
                </a:solidFill>
              </a:rPr>
              <a:t>Monday: Classes pt. 2: object-oriented programming</a:t>
            </a:r>
          </a:p>
          <a:p>
            <a:r>
              <a:rPr lang="en-US" dirty="0">
                <a:solidFill>
                  <a:schemeClr val="accent1"/>
                </a:solidFill>
              </a:rPr>
              <a:t>Lab: working with classes</a:t>
            </a:r>
          </a:p>
          <a:p>
            <a:r>
              <a:rPr lang="en-US" dirty="0">
                <a:solidFill>
                  <a:schemeClr val="accent1"/>
                </a:solidFill>
              </a:rPr>
              <a:t>Wednesday: Classes pt. 3: inheritance</a:t>
            </a:r>
          </a:p>
          <a:p>
            <a:r>
              <a:rPr lang="en-US" dirty="0">
                <a:solidFill>
                  <a:schemeClr val="accent1"/>
                </a:solidFill>
              </a:rPr>
              <a:t>Friday: Introduction to Algorithms</a:t>
            </a:r>
          </a:p>
        </p:txBody>
      </p:sp>
    </p:spTree>
    <p:extLst>
      <p:ext uri="{BB962C8B-B14F-4D97-AF65-F5344CB8AC3E}">
        <p14:creationId xmlns:p14="http://schemas.microsoft.com/office/powerpoint/2010/main" val="14122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A4 recap: Music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3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AE1E3-0E60-B540-ABE7-FE1C6C30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Jordan’s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81C5-636D-F243-8CCF-3138BEBDE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98933" cy="4876800"/>
          </a:xfrm>
        </p:spPr>
        <p:txBody>
          <a:bodyPr/>
          <a:lstStyle/>
          <a:p>
            <a:r>
              <a:rPr lang="en-US" dirty="0"/>
              <a:t>Overall really nice!</a:t>
            </a:r>
          </a:p>
          <a:p>
            <a:r>
              <a:rPr lang="en-US" dirty="0"/>
              <a:t>Getting the hang of dictionaries, lists, etc.</a:t>
            </a:r>
          </a:p>
          <a:p>
            <a:r>
              <a:rPr lang="en-US" b="1" dirty="0"/>
              <a:t>Common problem</a:t>
            </a:r>
            <a:r>
              <a:rPr lang="en-US" dirty="0"/>
              <a:t>: getting “done”, “play”, “print” commands to work (this was tricky!)</a:t>
            </a:r>
          </a:p>
          <a:p>
            <a:r>
              <a:rPr lang="en-US" b="1" dirty="0"/>
              <a:t>Tips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Remember: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help to organize your code</a:t>
            </a:r>
          </a:p>
          <a:p>
            <a:pPr lvl="1"/>
            <a:r>
              <a:rPr lang="en-US" dirty="0"/>
              <a:t>Think about your </a:t>
            </a:r>
            <a:r>
              <a:rPr lang="en-US" i="1" dirty="0"/>
              <a:t>data structures</a:t>
            </a:r>
            <a:r>
              <a:rPr lang="en-US" dirty="0"/>
              <a:t>: </a:t>
            </a:r>
            <a:r>
              <a:rPr lang="en-US" b="1" dirty="0"/>
              <a:t>simple things </a:t>
            </a:r>
            <a:r>
              <a:rPr lang="en-US" dirty="0"/>
              <a:t>should be </a:t>
            </a:r>
            <a:r>
              <a:rPr lang="en-US" b="1" dirty="0"/>
              <a:t>easy</a:t>
            </a:r>
          </a:p>
          <a:p>
            <a:pPr lvl="1"/>
            <a:r>
              <a:rPr lang="en-US" dirty="0"/>
              <a:t>Keep leaving lots of comments (esp. if something doesn’t work!) e.g.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29A5FE-CDD4-3340-9896-04BC0D7DAA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" b="-1"/>
          <a:stretch/>
        </p:blipFill>
        <p:spPr>
          <a:xfrm>
            <a:off x="969433" y="5292670"/>
            <a:ext cx="708925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F6DB-F42C-2642-B076-4323EBE3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A5: encrypt/decrypt (practice with functions)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F8E8-3ACF-1A41-B2F0-FE232F776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this assignment, you’ll write 3 functions:</a:t>
            </a:r>
          </a:p>
          <a:p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 will take in a string containing a message, and encrypt it using a variation of the PIG LATIN cipher*</a:t>
            </a:r>
          </a:p>
          <a:p>
            <a:r>
              <a:rPr lang="en-US" b="1" dirty="0">
                <a:latin typeface="Courier" pitchFamily="2" charset="0"/>
              </a:rPr>
              <a:t>decrypt(…)</a:t>
            </a:r>
            <a:r>
              <a:rPr lang="en-US" dirty="0"/>
              <a:t> will undo the effects of </a:t>
            </a:r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, enabling us to recover the original message</a:t>
            </a:r>
          </a:p>
          <a:p>
            <a:r>
              <a:rPr lang="en-US" b="1" dirty="0">
                <a:latin typeface="Courier" pitchFamily="2" charset="0"/>
              </a:rPr>
              <a:t>main(…)</a:t>
            </a:r>
            <a:r>
              <a:rPr lang="en-US" dirty="0"/>
              <a:t> will ask the user to enter a message, then call </a:t>
            </a:r>
            <a:r>
              <a:rPr lang="en-US" b="1" dirty="0">
                <a:latin typeface="Courier" pitchFamily="2" charset="0"/>
              </a:rPr>
              <a:t>encrypt(…)</a:t>
            </a:r>
            <a:r>
              <a:rPr lang="en-US" dirty="0"/>
              <a:t> and print the results, and finally call </a:t>
            </a:r>
            <a:r>
              <a:rPr lang="en-US" b="1" dirty="0">
                <a:latin typeface="Courier" pitchFamily="2" charset="0"/>
              </a:rPr>
              <a:t>decrypt(…)</a:t>
            </a:r>
            <a:r>
              <a:rPr lang="en-US" dirty="0"/>
              <a:t> on the encrypted message and print the decrypted original message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F518E-DD93-D24E-84B4-E8BBC645DBDA}"/>
              </a:ext>
            </a:extLst>
          </p:cNvPr>
          <p:cNvSpPr txBox="1"/>
          <p:nvPr/>
        </p:nvSpPr>
        <p:spPr>
          <a:xfrm>
            <a:off x="4086205" y="6477000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* for specific details, see assignment on Moodle</a:t>
            </a:r>
          </a:p>
        </p:txBody>
      </p:sp>
    </p:spTree>
    <p:extLst>
      <p:ext uri="{BB962C8B-B14F-4D97-AF65-F5344CB8AC3E}">
        <p14:creationId xmlns:p14="http://schemas.microsoft.com/office/powerpoint/2010/main" val="20152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dictionaries</a:t>
            </a:r>
          </a:p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  <a:endParaRPr lang="en-US" dirty="0"/>
          </a:p>
          <a:p>
            <a:r>
              <a:rPr lang="en-US" dirty="0"/>
              <a:t>Creating our first </a:t>
            </a:r>
            <a:r>
              <a:rPr lang="en-US" b="1" dirty="0">
                <a:latin typeface="Courier" pitchFamily="2" charset="0"/>
              </a:rPr>
              <a:t>class</a:t>
            </a:r>
          </a:p>
          <a:p>
            <a:pPr lvl="1"/>
            <a:r>
              <a:rPr lang="en-US" b="1" dirty="0">
                <a:latin typeface="Courier" pitchFamily="2" charset="0"/>
              </a:rPr>
              <a:t>attributes</a:t>
            </a:r>
          </a:p>
          <a:p>
            <a:pPr lvl="1"/>
            <a:r>
              <a:rPr lang="en-US" b="1" dirty="0">
                <a:latin typeface="Courier" pitchFamily="2" charset="0"/>
              </a:rPr>
              <a:t>methods</a:t>
            </a:r>
          </a:p>
          <a:p>
            <a:pPr lvl="1"/>
            <a:r>
              <a:rPr lang="en-US" b="1" dirty="0">
                <a:latin typeface="Courier" pitchFamily="2" charset="0"/>
              </a:rPr>
              <a:t>self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Lab: the Song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8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19662</TotalTime>
  <Words>1132</Words>
  <Application>Microsoft Macintosh PowerPoint</Application>
  <PresentationFormat>On-screen Show (4:3)</PresentationFormat>
  <Paragraphs>180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Hebrew</vt:lpstr>
      <vt:lpstr>Calibri</vt:lpstr>
      <vt:lpstr>Courier</vt:lpstr>
      <vt:lpstr>Lucida Grande</vt:lpstr>
      <vt:lpstr>Wingdings</vt:lpstr>
      <vt:lpstr>Smith Lecture Notes</vt:lpstr>
      <vt:lpstr>Lecture 21 Classes Pt. 1 Attributes and Methods</vt:lpstr>
      <vt:lpstr>Announcements 1/2</vt:lpstr>
      <vt:lpstr>Announcements 2/2</vt:lpstr>
      <vt:lpstr>PowerPoint Presentation</vt:lpstr>
      <vt:lpstr>Coming up</vt:lpstr>
      <vt:lpstr>A4 recap: Music Library</vt:lpstr>
      <vt:lpstr>Jordan’s observations</vt:lpstr>
      <vt:lpstr>A5: encrypt/decrypt (practice with functions)</vt:lpstr>
      <vt:lpstr>Outline</vt:lpstr>
      <vt:lpstr>RECAP: using lists and dictionaries</vt:lpstr>
      <vt:lpstr>RECAP: lists and dictionaries</vt:lpstr>
      <vt:lpstr>Discussion</vt:lpstr>
      <vt:lpstr>Discussion</vt:lpstr>
      <vt:lpstr>Activity: functions vs. methods</vt:lpstr>
      <vt:lpstr>Back to the playlist: what we want</vt:lpstr>
      <vt:lpstr>Building a Die class</vt:lpstr>
      <vt:lpstr>How this might look</vt:lpstr>
      <vt:lpstr>Just one problem…</vt:lpstr>
      <vt:lpstr>1. a way to build a Die given # sides</vt:lpstr>
      <vt:lpstr>2. to be able to .roll() them</vt:lpstr>
      <vt:lpstr>3. to be able to .getValue()</vt:lpstr>
      <vt:lpstr>Blueprint for a Die</vt:lpstr>
      <vt:lpstr>Blueprint for a Die: attributes</vt:lpstr>
      <vt:lpstr>Blueprint for a Die: methods</vt:lpstr>
      <vt:lpstr>Given a blueprint, replication is easy</vt:lpstr>
      <vt:lpstr>Coding the Die class</vt:lpstr>
      <vt:lpstr>classes are defined using class</vt:lpstr>
      <vt:lpstr>All classes need a constructor</vt:lpstr>
      <vt:lpstr>methods are defined inside the class</vt:lpstr>
      <vt:lpstr>Question: what’s with all the selfs?</vt:lpstr>
      <vt:lpstr>Question: what’s with all the selfs?</vt:lpstr>
      <vt:lpstr>Question: what’s with all the selfs?</vt:lpstr>
      <vt:lpstr>Again, this happens automatically</vt:lpstr>
      <vt:lpstr>But the effect is really cool</vt:lpstr>
      <vt:lpstr>15-minute exercise: Classy Playlist</vt:lpstr>
      <vt:lpstr>Discussion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246</cp:revision>
  <cp:lastPrinted>2020-10-23T13:19:00Z</cp:lastPrinted>
  <dcterms:created xsi:type="dcterms:W3CDTF">2018-06-21T16:17:33Z</dcterms:created>
  <dcterms:modified xsi:type="dcterms:W3CDTF">2020-10-26T00:48:41Z</dcterms:modified>
</cp:coreProperties>
</file>